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9C79ABD-DE80-4453-AAE7-E0E1F7BCA92D}">
          <p14:sldIdLst>
            <p14:sldId id="327"/>
            <p14:sldId id="330"/>
            <p14:sldId id="331"/>
            <p14:sldId id="332"/>
            <p14:sldId id="298"/>
            <p14:sldId id="262"/>
            <p14:sldId id="263"/>
            <p14:sldId id="299"/>
            <p14:sldId id="302"/>
            <p14:sldId id="264"/>
            <p14:sldId id="266"/>
            <p14:sldId id="265"/>
            <p14:sldId id="276"/>
            <p14:sldId id="303"/>
            <p14:sldId id="293"/>
            <p14:sldId id="277"/>
            <p14:sldId id="284"/>
            <p14:sldId id="269"/>
            <p14:sldId id="304"/>
            <p14:sldId id="305"/>
            <p14:sldId id="307"/>
            <p14:sldId id="306"/>
            <p14:sldId id="308"/>
            <p14:sldId id="270"/>
            <p14:sldId id="309"/>
            <p14:sldId id="310"/>
            <p14:sldId id="311"/>
            <p14:sldId id="312"/>
            <p14:sldId id="314"/>
            <p14:sldId id="313"/>
            <p14:sldId id="315"/>
            <p14:sldId id="316"/>
            <p14:sldId id="317"/>
            <p14:sldId id="294"/>
            <p14:sldId id="296"/>
            <p14:sldId id="318"/>
            <p14:sldId id="319"/>
            <p14:sldId id="321"/>
            <p14:sldId id="322"/>
            <p14:sldId id="323"/>
            <p14:sldId id="324"/>
            <p14:sldId id="288"/>
            <p14:sldId id="289"/>
            <p14:sldId id="320"/>
            <p14:sldId id="274"/>
            <p14:sldId id="275"/>
            <p14:sldId id="32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93825" autoAdjust="0"/>
  </p:normalViewPr>
  <p:slideViewPr>
    <p:cSldViewPr snapToGrid="0" snapToObjects="1">
      <p:cViewPr varScale="1">
        <p:scale>
          <a:sx n="73" d="100"/>
          <a:sy n="73" d="100"/>
        </p:scale>
        <p:origin x="1205"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3/14/2023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1271169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3/14/2023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Raj-Chhadia/SpaceY/blob/main/week%201/Data%20Wrangling.ipynb" TargetMode="Externa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Raj-Chhadia/SpaceY/blob/08c582584b11d34986f6051fda11821425aab605/week%201/Data%20Collection.ipynb" TargetMode="Externa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Raj-Chhadia/SpaceY/blob/e21cf96329b06cc1aaef52ab40c0657269f0b174/week%201/webscraping.ipynb" TargetMode="Externa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Raj Chhadia</a:t>
            </a:r>
          </a:p>
          <a:p>
            <a:r>
              <a:rPr lang="en-US" dirty="0">
                <a:solidFill>
                  <a:schemeClr val="bg2"/>
                </a:solidFill>
                <a:latin typeface="Abadi" panose="020B0604020104020204" pitchFamily="34" charset="0"/>
                <a:ea typeface="SF Pro" pitchFamily="2" charset="0"/>
                <a:cs typeface="SF Pro" pitchFamily="2" charset="0"/>
              </a:rPr>
              <a:t>13</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March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Picture 2">
            <a:extLst>
              <a:ext uri="{FF2B5EF4-FFF2-40B4-BE49-F238E27FC236}">
                <a16:creationId xmlns:a16="http://schemas.microsoft.com/office/drawing/2014/main" id="{4EB511BB-80BA-4B8A-819F-DCF417E920BD}"/>
              </a:ext>
            </a:extLst>
          </p:cNvPr>
          <p:cNvPicPr>
            <a:picLocks noChangeAspect="1"/>
          </p:cNvPicPr>
          <p:nvPr/>
        </p:nvPicPr>
        <p:blipFill rotWithShape="1">
          <a:blip r:embed="rId3"/>
          <a:srcRect l="3548" t="2638" r="5498" b="12137"/>
          <a:stretch/>
        </p:blipFill>
        <p:spPr>
          <a:xfrm>
            <a:off x="0" y="1328900"/>
            <a:ext cx="7680653" cy="5529100"/>
          </a:xfrm>
          <a:prstGeom prst="rect">
            <a:avLst/>
          </a:prstGeom>
        </p:spPr>
      </p:pic>
      <p:pic>
        <p:nvPicPr>
          <p:cNvPr id="10" name="Picture 9">
            <a:extLst>
              <a:ext uri="{FF2B5EF4-FFF2-40B4-BE49-F238E27FC236}">
                <a16:creationId xmlns:a16="http://schemas.microsoft.com/office/drawing/2014/main" id="{CC7A6B86-264E-47A6-9D60-908CD60DCA71}"/>
              </a:ext>
            </a:extLst>
          </p:cNvPr>
          <p:cNvPicPr>
            <a:picLocks noChangeAspect="1"/>
          </p:cNvPicPr>
          <p:nvPr/>
        </p:nvPicPr>
        <p:blipFill>
          <a:blip r:embed="rId4"/>
          <a:stretch>
            <a:fillRect/>
          </a:stretch>
        </p:blipFill>
        <p:spPr>
          <a:xfrm>
            <a:off x="7691767" y="1732462"/>
            <a:ext cx="4500233" cy="1696538"/>
          </a:xfrm>
          <a:prstGeom prst="rect">
            <a:avLst/>
          </a:prstGeom>
        </p:spPr>
      </p:pic>
      <p:sp>
        <p:nvSpPr>
          <p:cNvPr id="11" name="TextBox 10">
            <a:extLst>
              <a:ext uri="{FF2B5EF4-FFF2-40B4-BE49-F238E27FC236}">
                <a16:creationId xmlns:a16="http://schemas.microsoft.com/office/drawing/2014/main" id="{D37FB3A6-219A-4B5F-A231-C2298AEB68C2}"/>
              </a:ext>
            </a:extLst>
          </p:cNvPr>
          <p:cNvSpPr txBox="1"/>
          <p:nvPr/>
        </p:nvSpPr>
        <p:spPr>
          <a:xfrm>
            <a:off x="9194242" y="4903596"/>
            <a:ext cx="1919235" cy="461665"/>
          </a:xfrm>
          <a:prstGeom prst="rect">
            <a:avLst/>
          </a:prstGeom>
          <a:noFill/>
        </p:spPr>
        <p:txBody>
          <a:bodyPr wrap="square" rtlCol="0">
            <a:spAutoFit/>
          </a:bodyPr>
          <a:lstStyle/>
          <a:p>
            <a:r>
              <a:rPr lang="en-IN" sz="2400" dirty="0">
                <a:hlinkClick r:id="rId5"/>
              </a:rPr>
              <a:t>GitHub link</a:t>
            </a:r>
            <a:endParaRPr lang="en-IN" sz="2400"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CCD8DF51-9152-4B79-A63B-AA3B2F51D611}"/>
              </a:ext>
            </a:extLst>
          </p:cNvPr>
          <p:cNvSpPr>
            <a:spLocks noGrp="1"/>
          </p:cNvSpPr>
          <p:nvPr>
            <p:ph sz="half" idx="1"/>
          </p:nvPr>
        </p:nvSpPr>
        <p:spPr>
          <a:xfrm>
            <a:off x="0" y="1356526"/>
            <a:ext cx="5889171" cy="5501473"/>
          </a:xfrm>
        </p:spPr>
        <p:txBody>
          <a:bodyPr/>
          <a:lstStyle/>
          <a:p>
            <a:pPr marL="273050" indent="-273050"/>
            <a:r>
              <a:rPr lang="en-IN" sz="1800" dirty="0"/>
              <a:t>Scatter Graphs plotted:</a:t>
            </a:r>
          </a:p>
          <a:p>
            <a:pPr lvl="1"/>
            <a:r>
              <a:rPr lang="en-IN" sz="1600" dirty="0"/>
              <a:t>Payload mass vs Flight Number</a:t>
            </a:r>
          </a:p>
          <a:p>
            <a:pPr lvl="1"/>
            <a:r>
              <a:rPr lang="en-IN" sz="1600" dirty="0"/>
              <a:t>Launch site vs Flight Number</a:t>
            </a:r>
          </a:p>
          <a:p>
            <a:pPr lvl="1"/>
            <a:r>
              <a:rPr lang="en-IN" sz="1600" dirty="0"/>
              <a:t>Launch site vs Payload mass</a:t>
            </a:r>
          </a:p>
          <a:p>
            <a:pPr lvl="1"/>
            <a:r>
              <a:rPr lang="en-IN" sz="1600" dirty="0"/>
              <a:t>Orbit vs Flight Number</a:t>
            </a:r>
          </a:p>
          <a:p>
            <a:pPr lvl="1"/>
            <a:r>
              <a:rPr lang="en-IN" sz="1600" dirty="0"/>
              <a:t>Orbit vs Payload mass</a:t>
            </a:r>
          </a:p>
          <a:p>
            <a:pPr marL="457200" lvl="1" indent="0" algn="just">
              <a:buNone/>
            </a:pPr>
            <a:endParaRPr lang="en-US" sz="1400" dirty="0"/>
          </a:p>
          <a:p>
            <a:pPr marL="273050" lvl="1" indent="-273050" algn="just">
              <a:buNone/>
            </a:pPr>
            <a:r>
              <a:rPr lang="en-US" sz="1400" dirty="0"/>
              <a:t>	Scatter plots can be used to spot outliers and other anomalies as well as patterns and trends in the data. They can also be used to locate clusters or groups of data or to investigate the relationship between two variables, such as whether they are positively or negatively associated.</a:t>
            </a:r>
            <a:endParaRPr lang="en-IN" sz="1400" dirty="0"/>
          </a:p>
        </p:txBody>
      </p:sp>
      <p:sp>
        <p:nvSpPr>
          <p:cNvPr id="7" name="Content Placeholder 6">
            <a:extLst>
              <a:ext uri="{FF2B5EF4-FFF2-40B4-BE49-F238E27FC236}">
                <a16:creationId xmlns:a16="http://schemas.microsoft.com/office/drawing/2014/main" id="{27D6F895-1ED1-4D0A-8F18-A2923070FCDE}"/>
              </a:ext>
            </a:extLst>
          </p:cNvPr>
          <p:cNvSpPr>
            <a:spLocks noGrp="1"/>
          </p:cNvSpPr>
          <p:nvPr>
            <p:ph sz="half" idx="2"/>
          </p:nvPr>
        </p:nvSpPr>
        <p:spPr>
          <a:xfrm>
            <a:off x="6104011" y="1356527"/>
            <a:ext cx="5957360" cy="2532185"/>
          </a:xfrm>
        </p:spPr>
        <p:txBody>
          <a:bodyPr/>
          <a:lstStyle/>
          <a:p>
            <a:r>
              <a:rPr lang="en-IN" sz="1800" dirty="0"/>
              <a:t>Bar Graph:</a:t>
            </a:r>
          </a:p>
          <a:p>
            <a:pPr lvl="1"/>
            <a:r>
              <a:rPr lang="en-IN" sz="1800" dirty="0"/>
              <a:t>Success rate vs orbit</a:t>
            </a:r>
          </a:p>
        </p:txBody>
      </p:sp>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16" name="Picture 15">
            <a:extLst>
              <a:ext uri="{FF2B5EF4-FFF2-40B4-BE49-F238E27FC236}">
                <a16:creationId xmlns:a16="http://schemas.microsoft.com/office/drawing/2014/main" id="{E3E31757-C370-4B84-9191-66EA3CAB120B}"/>
              </a:ext>
            </a:extLst>
          </p:cNvPr>
          <p:cNvPicPr>
            <a:picLocks noChangeAspect="1"/>
          </p:cNvPicPr>
          <p:nvPr/>
        </p:nvPicPr>
        <p:blipFill>
          <a:blip r:embed="rId3"/>
          <a:stretch>
            <a:fillRect/>
          </a:stretch>
        </p:blipFill>
        <p:spPr>
          <a:xfrm>
            <a:off x="0" y="4854413"/>
            <a:ext cx="5889171" cy="1874682"/>
          </a:xfrm>
          <a:prstGeom prst="rect">
            <a:avLst/>
          </a:prstGeom>
        </p:spPr>
      </p:pic>
      <p:pic>
        <p:nvPicPr>
          <p:cNvPr id="18" name="Picture 17">
            <a:extLst>
              <a:ext uri="{FF2B5EF4-FFF2-40B4-BE49-F238E27FC236}">
                <a16:creationId xmlns:a16="http://schemas.microsoft.com/office/drawing/2014/main" id="{2AC27CC9-8595-44D1-9B86-916BC7436431}"/>
              </a:ext>
            </a:extLst>
          </p:cNvPr>
          <p:cNvPicPr>
            <a:picLocks noChangeAspect="1"/>
          </p:cNvPicPr>
          <p:nvPr/>
        </p:nvPicPr>
        <p:blipFill>
          <a:blip r:embed="rId4"/>
          <a:stretch>
            <a:fillRect/>
          </a:stretch>
        </p:blipFill>
        <p:spPr>
          <a:xfrm>
            <a:off x="6302831" y="1982904"/>
            <a:ext cx="4331958" cy="2036942"/>
          </a:xfrm>
          <a:prstGeom prst="rect">
            <a:avLst/>
          </a:prstGeom>
        </p:spPr>
      </p:pic>
      <p:sp>
        <p:nvSpPr>
          <p:cNvPr id="19" name="Content Placeholder 6">
            <a:extLst>
              <a:ext uri="{FF2B5EF4-FFF2-40B4-BE49-F238E27FC236}">
                <a16:creationId xmlns:a16="http://schemas.microsoft.com/office/drawing/2014/main" id="{5AA6EC1A-3F19-4DF1-92D9-3E114337716A}"/>
              </a:ext>
            </a:extLst>
          </p:cNvPr>
          <p:cNvSpPr txBox="1">
            <a:spLocks/>
          </p:cNvSpPr>
          <p:nvPr/>
        </p:nvSpPr>
        <p:spPr>
          <a:xfrm>
            <a:off x="6234640" y="4107262"/>
            <a:ext cx="5957360" cy="253218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1800" dirty="0"/>
              <a:t>Line Graph:</a:t>
            </a:r>
          </a:p>
          <a:p>
            <a:pPr lvl="1"/>
            <a:r>
              <a:rPr lang="en-IN" sz="1800" dirty="0"/>
              <a:t>Launch Success vs year</a:t>
            </a:r>
          </a:p>
        </p:txBody>
      </p:sp>
      <p:pic>
        <p:nvPicPr>
          <p:cNvPr id="21" name="Picture 20">
            <a:extLst>
              <a:ext uri="{FF2B5EF4-FFF2-40B4-BE49-F238E27FC236}">
                <a16:creationId xmlns:a16="http://schemas.microsoft.com/office/drawing/2014/main" id="{639F5D0D-879F-47F2-9D96-14E46B23181C}"/>
              </a:ext>
            </a:extLst>
          </p:cNvPr>
          <p:cNvPicPr>
            <a:picLocks noChangeAspect="1"/>
          </p:cNvPicPr>
          <p:nvPr/>
        </p:nvPicPr>
        <p:blipFill>
          <a:blip r:embed="rId5"/>
          <a:stretch>
            <a:fillRect/>
          </a:stretch>
        </p:blipFill>
        <p:spPr>
          <a:xfrm>
            <a:off x="6451319" y="4725508"/>
            <a:ext cx="4181437" cy="2132492"/>
          </a:xfrm>
          <a:prstGeom prst="rect">
            <a:avLst/>
          </a:prstGeom>
        </p:spPr>
      </p:pic>
      <p:sp>
        <p:nvSpPr>
          <p:cNvPr id="22" name="TextBox 21">
            <a:extLst>
              <a:ext uri="{FF2B5EF4-FFF2-40B4-BE49-F238E27FC236}">
                <a16:creationId xmlns:a16="http://schemas.microsoft.com/office/drawing/2014/main" id="{0B7FC340-668B-4623-8CEA-0899CB589456}"/>
              </a:ext>
            </a:extLst>
          </p:cNvPr>
          <p:cNvSpPr txBox="1"/>
          <p:nvPr/>
        </p:nvSpPr>
        <p:spPr>
          <a:xfrm>
            <a:off x="287491" y="4203116"/>
            <a:ext cx="1898660" cy="461665"/>
          </a:xfrm>
          <a:prstGeom prst="rect">
            <a:avLst/>
          </a:prstGeom>
          <a:noFill/>
        </p:spPr>
        <p:txBody>
          <a:bodyPr wrap="square" rtlCol="0">
            <a:spAutoFit/>
          </a:bodyPr>
          <a:lstStyle/>
          <a:p>
            <a:r>
              <a:rPr lang="en-IN" sz="2400" dirty="0"/>
              <a:t>GitHub link</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38200" y="1539240"/>
            <a:ext cx="10515600" cy="377952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with API and Web-Scrapping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 and Analysis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Maps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for each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Data Analysis along with Interactive Visualizations</a:t>
            </a:r>
          </a:p>
          <a:p>
            <a:pPr lvl="1">
              <a:lnSpc>
                <a:spcPct val="100000"/>
              </a:lnSpc>
              <a:spcBef>
                <a:spcPts val="1400"/>
              </a:spcBef>
            </a:pPr>
            <a:r>
              <a:rPr lang="en-US" sz="1800" dirty="0">
                <a:solidFill>
                  <a:schemeClr val="accent3">
                    <a:lumMod val="25000"/>
                  </a:schemeClr>
                </a:solidFill>
                <a:latin typeface="Abadi" panose="020B0604020104020204" pitchFamily="34" charset="0"/>
              </a:rPr>
              <a:t>Best Model for Prediction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44956"/>
            <a:ext cx="10530114" cy="40233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lgn="just">
              <a:spcBef>
                <a:spcPts val="1400"/>
              </a:spcBef>
            </a:pPr>
            <a:r>
              <a:rPr lang="en-US" sz="1800" dirty="0">
                <a:solidFill>
                  <a:schemeClr val="accent3">
                    <a:lumMod val="25000"/>
                  </a:schemeClr>
                </a:solidFill>
                <a:latin typeface="Abadi" panose="020B0604020104020204" pitchFamily="34" charset="0"/>
              </a:rPr>
              <a:t>Here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a:t>
            </a:r>
          </a:p>
          <a:p>
            <a:pPr lvl="1" algn="just">
              <a:spcBef>
                <a:spcPts val="1400"/>
              </a:spcBef>
            </a:pPr>
            <a:r>
              <a:rPr lang="en-US" sz="1800" dirty="0">
                <a:solidFill>
                  <a:schemeClr val="accent3">
                    <a:lumMod val="25000"/>
                  </a:schemeClr>
                </a:solidFill>
                <a:latin typeface="Abadi" panose="020B0604020104020204" pitchFamily="34" charset="0"/>
              </a:rPr>
              <a:t>Therefore, if we can determine if the first stage will land successfully. This information can be used if an alternate company wants to bid against SpaceX for a rocket launch.</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With what factors, the rocket will land successfully?</a:t>
            </a:r>
          </a:p>
          <a:p>
            <a:pPr lvl="1">
              <a:spcBef>
                <a:spcPts val="1400"/>
              </a:spcBef>
            </a:pPr>
            <a:r>
              <a:rPr lang="en-US" sz="1800" dirty="0">
                <a:solidFill>
                  <a:schemeClr val="accent3">
                    <a:lumMod val="25000"/>
                  </a:schemeClr>
                </a:solidFill>
                <a:latin typeface="Abadi" panose="020B0604020104020204" pitchFamily="34" charset="0"/>
              </a:rPr>
              <a:t>The effect of each relationship of rocket variables on outcome.</a:t>
            </a:r>
          </a:p>
          <a:p>
            <a:pPr lvl="1">
              <a:spcBef>
                <a:spcPts val="1400"/>
              </a:spcBef>
            </a:pPr>
            <a:r>
              <a:rPr lang="en-US" sz="1800" dirty="0">
                <a:solidFill>
                  <a:schemeClr val="accent3">
                    <a:lumMod val="25000"/>
                  </a:schemeClr>
                </a:solidFill>
                <a:latin typeface="Abadi" panose="020B0604020104020204" pitchFamily="34" charset="0"/>
              </a:rPr>
              <a:t>Conditions which will aid SpaceX have to achieve the best results.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64920"/>
            <a:ext cx="10687961" cy="5593080"/>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Via SpaceX REST API, Web-Scrapping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Cleaning the data by dropping irrelevant columns for better predictive analysis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lvl="1">
              <a:lnSpc>
                <a:spcPct val="120000"/>
              </a:lnSpc>
              <a:spcBef>
                <a:spcPts val="1400"/>
              </a:spcBef>
            </a:pPr>
            <a:r>
              <a:rPr lang="en-US" sz="7600" dirty="0">
                <a:solidFill>
                  <a:schemeClr val="bg2">
                    <a:lumMod val="50000"/>
                  </a:schemeClr>
                </a:solidFill>
                <a:latin typeface="Abadi"/>
              </a:rPr>
              <a:t>Using different SQL-Lite commands to find patterns between data. And plotted scatter and bar graphs plotted to show it.</a:t>
            </a:r>
          </a:p>
          <a:p>
            <a:pPr marL="228600" lvl="1">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lvl="1">
              <a:lnSpc>
                <a:spcPct val="120000"/>
              </a:lnSpc>
              <a:spcBef>
                <a:spcPts val="1400"/>
              </a:spcBef>
            </a:pPr>
            <a:r>
              <a:rPr lang="en-US" sz="7600" dirty="0">
                <a:solidFill>
                  <a:schemeClr val="bg2">
                    <a:lumMod val="50000"/>
                  </a:schemeClr>
                </a:solidFill>
                <a:latin typeface="Abadi"/>
              </a:rPr>
              <a:t>Using Folium and </a:t>
            </a:r>
            <a:r>
              <a:rPr lang="en-US" sz="7600" dirty="0" err="1">
                <a:solidFill>
                  <a:schemeClr val="bg2">
                    <a:lumMod val="50000"/>
                  </a:schemeClr>
                </a:solidFill>
                <a:latin typeface="Abadi"/>
              </a:rPr>
              <a:t>Plotly</a:t>
            </a:r>
            <a:r>
              <a:rPr lang="en-US" sz="7600" dirty="0">
                <a:solidFill>
                  <a:schemeClr val="bg2">
                    <a:lumMod val="50000"/>
                  </a:schemeClr>
                </a:solidFill>
                <a:latin typeface="Abadi"/>
              </a:rPr>
              <a:t> Dash Visualizations</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Build and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8272"/>
            <a:ext cx="10515600" cy="113680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is the process of gathering and measuring information on targeted variables in an established system, which then enables one to answer relevant questions and evaluate outcomes.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pic>
        <p:nvPicPr>
          <p:cNvPr id="8" name="Picture 7">
            <a:extLst>
              <a:ext uri="{FF2B5EF4-FFF2-40B4-BE49-F238E27FC236}">
                <a16:creationId xmlns:a16="http://schemas.microsoft.com/office/drawing/2014/main" id="{C9428753-A369-454F-9AFC-CAFA4C3712A2}"/>
              </a:ext>
            </a:extLst>
          </p:cNvPr>
          <p:cNvPicPr>
            <a:picLocks noChangeAspect="1"/>
          </p:cNvPicPr>
          <p:nvPr/>
        </p:nvPicPr>
        <p:blipFill>
          <a:blip r:embed="rId3"/>
          <a:stretch>
            <a:fillRect/>
          </a:stretch>
        </p:blipFill>
        <p:spPr>
          <a:xfrm>
            <a:off x="608086" y="3015617"/>
            <a:ext cx="10677525" cy="3105150"/>
          </a:xfrm>
          <a:prstGeom prst="rect">
            <a:avLst/>
          </a:prstGeom>
        </p:spPr>
      </p:pic>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8" name="Picture 7">
            <a:extLst>
              <a:ext uri="{FF2B5EF4-FFF2-40B4-BE49-F238E27FC236}">
                <a16:creationId xmlns:a16="http://schemas.microsoft.com/office/drawing/2014/main" id="{6BCBC5A2-7B71-43F3-97BF-1ABEA05C44CC}"/>
              </a:ext>
            </a:extLst>
          </p:cNvPr>
          <p:cNvPicPr>
            <a:picLocks noChangeAspect="1"/>
          </p:cNvPicPr>
          <p:nvPr/>
        </p:nvPicPr>
        <p:blipFill>
          <a:blip r:embed="rId3"/>
          <a:stretch>
            <a:fillRect/>
          </a:stretch>
        </p:blipFill>
        <p:spPr>
          <a:xfrm>
            <a:off x="334926" y="4645771"/>
            <a:ext cx="9331588" cy="1951705"/>
          </a:xfrm>
          <a:prstGeom prst="rect">
            <a:avLst/>
          </a:prstGeom>
        </p:spPr>
      </p:pic>
      <p:pic>
        <p:nvPicPr>
          <p:cNvPr id="42" name="Picture 41">
            <a:extLst>
              <a:ext uri="{FF2B5EF4-FFF2-40B4-BE49-F238E27FC236}">
                <a16:creationId xmlns:a16="http://schemas.microsoft.com/office/drawing/2014/main" id="{ED4D7E92-6444-4C4E-B6FD-94D62CCE1695}"/>
              </a:ext>
            </a:extLst>
          </p:cNvPr>
          <p:cNvPicPr>
            <a:picLocks noChangeAspect="1"/>
          </p:cNvPicPr>
          <p:nvPr/>
        </p:nvPicPr>
        <p:blipFill>
          <a:blip r:embed="rId4"/>
          <a:stretch>
            <a:fillRect/>
          </a:stretch>
        </p:blipFill>
        <p:spPr>
          <a:xfrm>
            <a:off x="0" y="1354336"/>
            <a:ext cx="12192000" cy="3121169"/>
          </a:xfrm>
          <a:prstGeom prst="rect">
            <a:avLst/>
          </a:prstGeom>
        </p:spPr>
      </p:pic>
      <p:sp>
        <p:nvSpPr>
          <p:cNvPr id="43" name="TextBox 42">
            <a:extLst>
              <a:ext uri="{FF2B5EF4-FFF2-40B4-BE49-F238E27FC236}">
                <a16:creationId xmlns:a16="http://schemas.microsoft.com/office/drawing/2014/main" id="{3FA39D9C-8820-4FDD-9D92-B356C0DED5FE}"/>
              </a:ext>
            </a:extLst>
          </p:cNvPr>
          <p:cNvSpPr txBox="1"/>
          <p:nvPr/>
        </p:nvSpPr>
        <p:spPr>
          <a:xfrm>
            <a:off x="10086372" y="5065872"/>
            <a:ext cx="1770702" cy="461665"/>
          </a:xfrm>
          <a:prstGeom prst="rect">
            <a:avLst/>
          </a:prstGeom>
          <a:noFill/>
        </p:spPr>
        <p:txBody>
          <a:bodyPr wrap="square" rtlCol="0">
            <a:spAutoFit/>
          </a:bodyPr>
          <a:lstStyle/>
          <a:p>
            <a:r>
              <a:rPr lang="en-IN" sz="2400" dirty="0">
                <a:hlinkClick r:id="rId5"/>
              </a:rPr>
              <a:t>GitHub Link</a:t>
            </a:r>
            <a:endParaRPr lang="en-IN" sz="2400"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8" name="Picture 7">
            <a:extLst>
              <a:ext uri="{FF2B5EF4-FFF2-40B4-BE49-F238E27FC236}">
                <a16:creationId xmlns:a16="http://schemas.microsoft.com/office/drawing/2014/main" id="{09660023-0D0F-462A-A16E-E3DD63A3F9B9}"/>
              </a:ext>
            </a:extLst>
          </p:cNvPr>
          <p:cNvPicPr>
            <a:picLocks noChangeAspect="1"/>
          </p:cNvPicPr>
          <p:nvPr/>
        </p:nvPicPr>
        <p:blipFill>
          <a:blip r:embed="rId3"/>
          <a:stretch>
            <a:fillRect/>
          </a:stretch>
        </p:blipFill>
        <p:spPr>
          <a:xfrm>
            <a:off x="852480" y="1346479"/>
            <a:ext cx="8612541" cy="5542918"/>
          </a:xfrm>
          <a:prstGeom prst="rect">
            <a:avLst/>
          </a:prstGeom>
        </p:spPr>
      </p:pic>
      <p:pic>
        <p:nvPicPr>
          <p:cNvPr id="10" name="Picture 9">
            <a:extLst>
              <a:ext uri="{FF2B5EF4-FFF2-40B4-BE49-F238E27FC236}">
                <a16:creationId xmlns:a16="http://schemas.microsoft.com/office/drawing/2014/main" id="{47558894-853A-47BC-A8D9-66A6B57E8652}"/>
              </a:ext>
            </a:extLst>
          </p:cNvPr>
          <p:cNvPicPr>
            <a:picLocks noChangeAspect="1"/>
          </p:cNvPicPr>
          <p:nvPr/>
        </p:nvPicPr>
        <p:blipFill>
          <a:blip r:embed="rId4"/>
          <a:stretch>
            <a:fillRect/>
          </a:stretch>
        </p:blipFill>
        <p:spPr>
          <a:xfrm>
            <a:off x="3322129" y="5449773"/>
            <a:ext cx="8869871" cy="1434353"/>
          </a:xfrm>
          <a:prstGeom prst="rect">
            <a:avLst/>
          </a:prstGeom>
        </p:spPr>
      </p:pic>
      <p:sp>
        <p:nvSpPr>
          <p:cNvPr id="12" name="TextBox 11">
            <a:extLst>
              <a:ext uri="{FF2B5EF4-FFF2-40B4-BE49-F238E27FC236}">
                <a16:creationId xmlns:a16="http://schemas.microsoft.com/office/drawing/2014/main" id="{0585E565-FB9C-4A2A-8439-C180F28B6851}"/>
              </a:ext>
            </a:extLst>
          </p:cNvPr>
          <p:cNvSpPr txBox="1"/>
          <p:nvPr/>
        </p:nvSpPr>
        <p:spPr>
          <a:xfrm>
            <a:off x="9860284" y="4568373"/>
            <a:ext cx="1597688" cy="461665"/>
          </a:xfrm>
          <a:prstGeom prst="rect">
            <a:avLst/>
          </a:prstGeom>
          <a:noFill/>
        </p:spPr>
        <p:txBody>
          <a:bodyPr wrap="square" rtlCol="0">
            <a:spAutoFit/>
          </a:bodyPr>
          <a:lstStyle/>
          <a:p>
            <a:r>
              <a:rPr lang="en-IN" sz="2400" dirty="0">
                <a:hlinkClick r:id="rId5"/>
              </a:rPr>
              <a:t>GitHub link</a:t>
            </a:r>
            <a:endParaRPr lang="en-IN" sz="2400"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295</TotalTime>
  <Words>1489</Words>
  <Application>Microsoft Office PowerPoint</Application>
  <PresentationFormat>Widescreen</PresentationFormat>
  <Paragraphs>241</Paragraphs>
  <Slides>47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Raj Chhadia</cp:lastModifiedBy>
  <cp:revision>206</cp:revision>
  <dcterms:created xsi:type="dcterms:W3CDTF">2021-04-29T18:58:34Z</dcterms:created>
  <dcterms:modified xsi:type="dcterms:W3CDTF">2023-03-14T13:20:29Z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